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0" d="100"/>
          <a:sy n="40" d="100"/>
        </p:scale>
        <p:origin x="-176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10/26/11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Relationship Id="rId6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4" Type="http://schemas.openxmlformats.org/officeDocument/2006/relationships/image" Target="../media/image12.emf"/><Relationship Id="rId10" Type="http://schemas.openxmlformats.org/officeDocument/2006/relationships/image" Target="../media/image18.emf"/><Relationship Id="rId5" Type="http://schemas.openxmlformats.org/officeDocument/2006/relationships/image" Target="../media/image13.emf"/><Relationship Id="rId7" Type="http://schemas.openxmlformats.org/officeDocument/2006/relationships/image" Target="../media/image15.emf"/><Relationship Id="rId11" Type="http://schemas.openxmlformats.org/officeDocument/2006/relationships/image" Target="../media/image19.emf"/><Relationship Id="rId1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9" Type="http://schemas.openxmlformats.org/officeDocument/2006/relationships/image" Target="../media/image17.emf"/><Relationship Id="rId3" Type="http://schemas.openxmlformats.org/officeDocument/2006/relationships/image" Target="../media/image11.emf"/><Relationship Id="rId6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emf"/><Relationship Id="rId5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Relationship Id="rId5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7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Relationship Id="rId6" Type="http://schemas.openxmlformats.org/officeDocument/2006/relationships/image" Target="../media/image3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A B C’s of Graphing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3366FF"/>
                </a:solidFill>
              </a:rPr>
              <a:t>Tips to follow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presentation is devoted </a:t>
            </a:r>
            <a:r>
              <a:rPr lang="en-US" b="1" dirty="0" smtClean="0">
                <a:solidFill>
                  <a:srgbClr val="FF0000"/>
                </a:solidFill>
              </a:rPr>
              <a:t>entirely</a:t>
            </a:r>
            <a:r>
              <a:rPr lang="en-US" b="1" dirty="0" smtClean="0">
                <a:solidFill>
                  <a:srgbClr val="0000FF"/>
                </a:solidFill>
              </a:rPr>
              <a:t> to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Giving you all the necessary </a:t>
            </a:r>
            <a:r>
              <a:rPr lang="en-US" b="1" dirty="0" smtClean="0">
                <a:solidFill>
                  <a:srgbClr val="FF6600"/>
                </a:solidFill>
              </a:rPr>
              <a:t>hints, tips, rules to follow, and some smart advice</a:t>
            </a:r>
            <a:r>
              <a:rPr lang="en-US" b="1" dirty="0" smtClean="0">
                <a:solidFill>
                  <a:srgbClr val="0000FF"/>
                </a:solidFill>
              </a:rPr>
              <a:t>, to allow you to look at a given function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have a decent chance to draw a (</a:t>
            </a:r>
            <a:r>
              <a:rPr lang="en-US" b="1" dirty="0" smtClean="0">
                <a:solidFill>
                  <a:srgbClr val="008000"/>
                </a:solidFill>
              </a:rPr>
              <a:t>maybe rough, but conceptually correct</a:t>
            </a:r>
            <a:r>
              <a:rPr lang="en-US" b="1" dirty="0" smtClean="0">
                <a:solidFill>
                  <a:srgbClr val="0000FF"/>
                </a:solidFill>
              </a:rPr>
              <a:t>) graph of the function.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step is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On a separate sheet of paper draw a </a:t>
            </a:r>
            <a:r>
              <a:rPr lang="en-US" b="1" dirty="0" err="1" smtClean="0">
                <a:solidFill>
                  <a:srgbClr val="0000FF"/>
                </a:solidFill>
              </a:rPr>
              <a:t>cartesian</a:t>
            </a:r>
            <a:r>
              <a:rPr lang="en-US" b="1" dirty="0" smtClean="0">
                <a:solidFill>
                  <a:srgbClr val="0000FF"/>
                </a:solidFill>
              </a:rPr>
              <a:t> coordinates system of  axes, thus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714" y="2985961"/>
            <a:ext cx="1828673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5852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Don’t label </a:t>
            </a:r>
            <a:r>
              <a:rPr lang="en-US" b="1" dirty="0" smtClean="0">
                <a:solidFill>
                  <a:srgbClr val="FF0000"/>
                </a:solidFill>
              </a:rPr>
              <a:t>units</a:t>
            </a:r>
            <a:r>
              <a:rPr lang="en-US" b="1" dirty="0" smtClean="0">
                <a:solidFill>
                  <a:srgbClr val="0000FF"/>
                </a:solidFill>
              </a:rPr>
              <a:t> yet, (</a:t>
            </a:r>
            <a:r>
              <a:rPr lang="en-US" b="1" dirty="0" smtClean="0">
                <a:solidFill>
                  <a:srgbClr val="008000"/>
                </a:solidFill>
              </a:rPr>
              <a:t>you don’t know what you’ll need</a:t>
            </a:r>
            <a:r>
              <a:rPr lang="en-US" b="1" dirty="0" smtClean="0">
                <a:solidFill>
                  <a:srgbClr val="0000FF"/>
                </a:solidFill>
              </a:rPr>
              <a:t>), but label the axes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Set the sheet aside for use later. </a:t>
            </a:r>
            <a:r>
              <a:rPr lang="en-US" b="1" dirty="0" smtClean="0">
                <a:solidFill>
                  <a:srgbClr val="008000"/>
                </a:solidFill>
              </a:rPr>
              <a:t>(your sheet)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 descr="Picture 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48" y="1366835"/>
            <a:ext cx="5602878" cy="463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51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59800" cy="6299200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Compute the equations (</a:t>
            </a:r>
            <a:r>
              <a:rPr lang="en-US" b="1" dirty="0" smtClean="0">
                <a:solidFill>
                  <a:srgbClr val="008000"/>
                </a:solidFill>
              </a:rPr>
              <a:t>if any</a:t>
            </a:r>
            <a:r>
              <a:rPr lang="en-US" b="1" dirty="0" smtClean="0">
                <a:solidFill>
                  <a:srgbClr val="0000FF"/>
                </a:solidFill>
              </a:rPr>
              <a:t>) of all asymptotes. This means:	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1.  Compute the limits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sz="3200" b="1" dirty="0" smtClean="0">
                <a:solidFill>
                  <a:srgbClr val="0000FF"/>
                </a:solidFill>
              </a:rPr>
              <a:t>(These will give you the </a:t>
            </a:r>
            <a:r>
              <a:rPr lang="en-US" sz="3200" b="1" dirty="0">
                <a:solidFill>
                  <a:srgbClr val="FF0000"/>
                </a:solidFill>
              </a:rPr>
              <a:t>h</a:t>
            </a:r>
            <a:r>
              <a:rPr lang="en-US" sz="3200" b="1" dirty="0" smtClean="0">
                <a:solidFill>
                  <a:srgbClr val="FF0000"/>
                </a:solidFill>
              </a:rPr>
              <a:t>orizontal asymptotes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sz="3200" b="1" dirty="0" smtClean="0">
                <a:solidFill>
                  <a:srgbClr val="0000FF"/>
                </a:solidFill>
              </a:rPr>
              <a:t>if either of the two limits     is finite</a:t>
            </a:r>
            <a:r>
              <a:rPr lang="en-US" b="1" dirty="0" smtClean="0">
                <a:solidFill>
                  <a:srgbClr val="0000FF"/>
                </a:solidFill>
              </a:rPr>
              <a:t>, equation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                    </a:t>
            </a:r>
            <a:r>
              <a:rPr lang="en-US" b="1" dirty="0" smtClean="0">
                <a:solidFill>
                  <a:srgbClr val="0000FF"/>
                </a:solidFill>
              </a:rPr>
              <a:t>, draw them on </a:t>
            </a:r>
            <a:r>
              <a:rPr lang="en-US" b="1" dirty="0" smtClean="0">
                <a:solidFill>
                  <a:srgbClr val="008000"/>
                </a:solidFill>
              </a:rPr>
              <a:t>your sheet.</a:t>
            </a: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2.  Find those points             </a:t>
            </a:r>
            <a:r>
              <a:rPr lang="en-US" sz="3200" b="1" dirty="0" smtClean="0">
                <a:solidFill>
                  <a:srgbClr val="660066"/>
                </a:solidFill>
              </a:rPr>
              <a:t>near </a:t>
            </a:r>
            <a:r>
              <a:rPr lang="en-US" sz="3200" b="1" dirty="0" smtClean="0">
                <a:solidFill>
                  <a:srgbClr val="0000FF"/>
                </a:solidFill>
              </a:rPr>
              <a:t>the domain of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0000FF"/>
                </a:solidFill>
              </a:rPr>
              <a:t>w</a:t>
            </a:r>
            <a:r>
              <a:rPr lang="en-US" sz="3200" b="1" dirty="0" smtClean="0">
                <a:solidFill>
                  <a:srgbClr val="0000FF"/>
                </a:solidFill>
              </a:rPr>
              <a:t>here the function may not be defined (in general this is</a:t>
            </a:r>
            <a:r>
              <a:rPr lang="en-US" sz="3200" b="1" dirty="0" smtClean="0">
                <a:solidFill>
                  <a:srgbClr val="008000"/>
                </a:solidFill>
              </a:rPr>
              <a:t> NOT </a:t>
            </a:r>
            <a:r>
              <a:rPr lang="en-US" sz="3200" b="1" dirty="0" smtClean="0">
                <a:solidFill>
                  <a:srgbClr val="0000FF"/>
                </a:solidFill>
              </a:rPr>
              <a:t>easy, we will learn a helpful tool in the next lecture, Newton’s method.)</a:t>
            </a:r>
          </a:p>
          <a:p>
            <a:pPr marL="400050" lvl="1" indent="0">
              <a:lnSpc>
                <a:spcPct val="120000"/>
              </a:lnSpc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Compute    </a:t>
            </a:r>
            <a:r>
              <a:rPr lang="en-US" b="1" dirty="0" smtClean="0">
                <a:solidFill>
                  <a:srgbClr val="0000FF"/>
                </a:solidFill>
              </a:rPr>
              <a:t>	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62" y="1195324"/>
            <a:ext cx="4825238" cy="8605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617" y="3803714"/>
            <a:ext cx="1121791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3763" y="3658045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433" y="5852224"/>
            <a:ext cx="4686935" cy="9066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058" y="2667890"/>
            <a:ext cx="292100" cy="33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454" y="3194495"/>
            <a:ext cx="1167892" cy="50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98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(These will give you the </a:t>
            </a:r>
            <a:r>
              <a:rPr lang="en-US" b="1" dirty="0" smtClean="0">
                <a:solidFill>
                  <a:srgbClr val="FF0000"/>
                </a:solidFill>
              </a:rPr>
              <a:t>vertical asymptotes </a:t>
            </a:r>
            <a:r>
              <a:rPr lang="en-US" b="1" dirty="0" smtClean="0">
                <a:solidFill>
                  <a:srgbClr val="0000FF"/>
                </a:solidFill>
              </a:rPr>
              <a:t>if either limit is             . Draw them on </a:t>
            </a:r>
            <a:r>
              <a:rPr lang="en-US" b="1" dirty="0" smtClean="0">
                <a:solidFill>
                  <a:srgbClr val="008000"/>
                </a:solidFill>
              </a:rPr>
              <a:t>your sheet.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3.  If         is a </a:t>
            </a:r>
            <a:r>
              <a:rPr lang="en-US" b="1" dirty="0" smtClean="0">
                <a:solidFill>
                  <a:srgbClr val="FF0000"/>
                </a:solidFill>
              </a:rPr>
              <a:t>rational function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(             and              are </a:t>
            </a:r>
            <a:r>
              <a:rPr lang="en-US" b="1" dirty="0" smtClean="0">
                <a:solidFill>
                  <a:srgbClr val="FF6600"/>
                </a:solidFill>
              </a:rPr>
              <a:t>polynomials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and the degree of the top is </a:t>
            </a:r>
            <a:r>
              <a:rPr lang="en-US" b="1" dirty="0" smtClean="0">
                <a:solidFill>
                  <a:srgbClr val="FF0000"/>
                </a:solidFill>
              </a:rPr>
              <a:t>one more </a:t>
            </a:r>
            <a:r>
              <a:rPr lang="en-US" b="1" dirty="0" smtClean="0">
                <a:solidFill>
                  <a:srgbClr val="0000FF"/>
                </a:solidFill>
              </a:rPr>
              <a:t>than the degree of the bottom, then divide                 by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to get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where          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are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and                is a poly-</a:t>
            </a:r>
            <a:r>
              <a:rPr lang="en-US" b="1" dirty="0" err="1" smtClean="0">
                <a:solidFill>
                  <a:srgbClr val="0000FF"/>
                </a:solidFill>
              </a:rPr>
              <a:t>nomial</a:t>
            </a:r>
            <a:r>
              <a:rPr lang="en-US" b="1" dirty="0" smtClean="0">
                <a:solidFill>
                  <a:srgbClr val="0000FF"/>
                </a:solidFill>
              </a:rPr>
              <a:t> of degree less than            . Dividing both sides by                we get  </a:t>
            </a: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719" y="874554"/>
            <a:ext cx="743763" cy="4225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405" y="1128586"/>
            <a:ext cx="2658491" cy="13369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56" y="1993392"/>
            <a:ext cx="1029589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5067" y="1967992"/>
            <a:ext cx="1029589" cy="5378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9563" y="1460881"/>
            <a:ext cx="338074" cy="507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856" y="3047683"/>
            <a:ext cx="1029589" cy="5378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56" y="3585528"/>
            <a:ext cx="1029589" cy="5378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889" y="3631248"/>
            <a:ext cx="5532120" cy="4889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2837" y="4275328"/>
            <a:ext cx="737616" cy="49174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0495" y="4228656"/>
            <a:ext cx="1060323" cy="5378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0496" y="4727067"/>
            <a:ext cx="829818" cy="46101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9956" y="5211128"/>
            <a:ext cx="1029589" cy="53784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0766" y="5526088"/>
            <a:ext cx="583946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40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636000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whence</a:t>
            </a: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This, </a:t>
            </a:r>
            <a:r>
              <a:rPr lang="en-US" b="1" dirty="0" smtClean="0">
                <a:solidFill>
                  <a:srgbClr val="FF0000"/>
                </a:solidFill>
              </a:rPr>
              <a:t>by definition</a:t>
            </a:r>
            <a:r>
              <a:rPr lang="en-US" b="1" dirty="0" smtClean="0">
                <a:solidFill>
                  <a:srgbClr val="0000FF"/>
                </a:solidFill>
              </a:rPr>
              <a:t>, says that the straight line with equation                           is a </a:t>
            </a:r>
            <a:r>
              <a:rPr lang="en-US" b="1" dirty="0" smtClean="0">
                <a:solidFill>
                  <a:srgbClr val="FF0000"/>
                </a:solidFill>
              </a:rPr>
              <a:t>slant asymptote </a:t>
            </a:r>
            <a:r>
              <a:rPr lang="en-US" b="1" dirty="0" smtClean="0">
                <a:solidFill>
                  <a:srgbClr val="0000FF"/>
                </a:solidFill>
              </a:rPr>
              <a:t>of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Draw them in </a:t>
            </a:r>
            <a:r>
              <a:rPr lang="en-US" b="1" dirty="0" smtClean="0">
                <a:solidFill>
                  <a:srgbClr val="008000"/>
                </a:solidFill>
              </a:rPr>
              <a:t>your sheet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Your sheet </a:t>
            </a:r>
            <a:r>
              <a:rPr lang="en-US" b="1" dirty="0" smtClean="0">
                <a:solidFill>
                  <a:srgbClr val="0000FF"/>
                </a:solidFill>
              </a:rPr>
              <a:t>now has all asymptotes, horizontal, vertical and slant.</a:t>
            </a:r>
          </a:p>
          <a:p>
            <a:pPr marL="571500" indent="-571500">
              <a:buFont typeface="+mj-lt"/>
              <a:buAutoNum type="romanUcPeriod" startAt="3"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Next set up the usual </a:t>
            </a:r>
            <a:r>
              <a:rPr lang="en-US" b="1" dirty="0" smtClean="0">
                <a:solidFill>
                  <a:srgbClr val="660066"/>
                </a:solidFill>
              </a:rPr>
              <a:t>table</a:t>
            </a:r>
            <a:r>
              <a:rPr lang="en-US" b="1" dirty="0" smtClean="0">
                <a:solidFill>
                  <a:srgbClr val="0000FF"/>
                </a:solidFill>
              </a:rPr>
              <a:t> with all </a:t>
            </a:r>
            <a:r>
              <a:rPr lang="en-US" b="1" dirty="0" smtClean="0">
                <a:solidFill>
                  <a:srgbClr val="660066"/>
                </a:solidFill>
              </a:rPr>
              <a:t>critical points </a:t>
            </a:r>
            <a:r>
              <a:rPr lang="en-US" b="1" dirty="0" smtClean="0">
                <a:solidFill>
                  <a:srgbClr val="0000FF"/>
                </a:solidFill>
              </a:rPr>
              <a:t>and relevant </a:t>
            </a:r>
            <a:r>
              <a:rPr lang="en-US" b="1" dirty="0" smtClean="0">
                <a:solidFill>
                  <a:srgbClr val="660066"/>
                </a:solidFill>
              </a:rPr>
              <a:t>intervals</a:t>
            </a:r>
            <a:r>
              <a:rPr lang="en-US" b="1" dirty="0" smtClean="0">
                <a:solidFill>
                  <a:srgbClr val="0000FF"/>
                </a:solidFill>
              </a:rPr>
              <a:t> and </a:t>
            </a:r>
            <a:r>
              <a:rPr lang="en-US" b="1" dirty="0" smtClean="0">
                <a:solidFill>
                  <a:srgbClr val="660066"/>
                </a:solidFill>
              </a:rPr>
              <a:t>signs</a:t>
            </a:r>
            <a:r>
              <a:rPr lang="en-US" b="1" dirty="0" smtClean="0">
                <a:solidFill>
                  <a:srgbClr val="0000FF"/>
                </a:solidFill>
              </a:rPr>
              <a:t>, including the two </a:t>
            </a:r>
            <a:r>
              <a:rPr lang="en-US" b="1" dirty="0" smtClean="0">
                <a:solidFill>
                  <a:srgbClr val="660066"/>
                </a:solidFill>
              </a:rPr>
              <a:t>limits at        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726" y="2585784"/>
            <a:ext cx="33807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044" y="2584895"/>
            <a:ext cx="2089912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852" y="5994667"/>
            <a:ext cx="439496" cy="3042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60" y="841375"/>
            <a:ext cx="815848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76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now have all the information needed for a fairly accurate sketch (on </a:t>
            </a:r>
            <a:r>
              <a:rPr lang="en-US" b="1" dirty="0" smtClean="0">
                <a:solidFill>
                  <a:srgbClr val="008000"/>
                </a:solidFill>
              </a:rPr>
              <a:t>your sheet </a:t>
            </a:r>
            <a:r>
              <a:rPr lang="en-US" b="1" dirty="0" smtClean="0">
                <a:solidFill>
                  <a:srgbClr val="0000FF"/>
                </a:solidFill>
              </a:rPr>
              <a:t>!) of the graph of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Remarks. </a:t>
            </a:r>
            <a:r>
              <a:rPr lang="en-US" b="1" dirty="0" smtClean="0">
                <a:solidFill>
                  <a:srgbClr val="FF0000"/>
                </a:solidFill>
              </a:rPr>
              <a:t>A. </a:t>
            </a:r>
            <a:r>
              <a:rPr lang="en-US" b="1" dirty="0" smtClean="0">
                <a:solidFill>
                  <a:srgbClr val="0000FF"/>
                </a:solidFill>
              </a:rPr>
              <a:t>If what you have on </a:t>
            </a:r>
            <a:r>
              <a:rPr lang="en-US" b="1" dirty="0" smtClean="0">
                <a:solidFill>
                  <a:srgbClr val="008000"/>
                </a:solidFill>
              </a:rPr>
              <a:t>your sheet </a:t>
            </a:r>
            <a:r>
              <a:rPr lang="en-US" b="1" dirty="0" smtClean="0">
                <a:solidFill>
                  <a:srgbClr val="0000FF"/>
                </a:solidFill>
              </a:rPr>
              <a:t>and in the table will not allow you to draw a decent curve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YOU MADE A MISTAKE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B. </a:t>
            </a:r>
            <a:r>
              <a:rPr lang="en-US" b="1" dirty="0" smtClean="0">
                <a:solidFill>
                  <a:srgbClr val="0000FF"/>
                </a:solidFill>
              </a:rPr>
              <a:t>Be smart: if the function is either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even</a:t>
            </a:r>
            <a:r>
              <a:rPr lang="en-US" b="1" dirty="0" smtClean="0">
                <a:solidFill>
                  <a:srgbClr val="0000FF"/>
                </a:solidFill>
              </a:rPr>
              <a:t>  (i.e.                                                ) or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odd</a:t>
            </a:r>
            <a:r>
              <a:rPr lang="en-US" b="1" dirty="0" smtClean="0">
                <a:solidFill>
                  <a:srgbClr val="0000FF"/>
                </a:solidFill>
              </a:rPr>
              <a:t>  (i.e.                                                     )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u="sng" dirty="0" smtClean="0">
                <a:solidFill>
                  <a:srgbClr val="D80939"/>
                </a:solidFill>
              </a:rPr>
              <a:t>you need only graph it for               </a:t>
            </a:r>
            <a:r>
              <a:rPr lang="en-US" b="1" dirty="0" smtClean="0">
                <a:solidFill>
                  <a:srgbClr val="0000FF"/>
                </a:solidFill>
              </a:rPr>
              <a:t>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63" y="1263206"/>
            <a:ext cx="338074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21" y="4586161"/>
            <a:ext cx="4210558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606" y="5170361"/>
            <a:ext cx="4502531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054" y="5752402"/>
            <a:ext cx="1167892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7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12200" cy="6324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C.</a:t>
            </a:r>
            <a:r>
              <a:rPr lang="en-US" b="1" dirty="0" smtClean="0">
                <a:solidFill>
                  <a:srgbClr val="0000FF"/>
                </a:solidFill>
              </a:rPr>
              <a:t>	If the function is periodic with period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(i.e.         is the </a:t>
            </a:r>
            <a:r>
              <a:rPr lang="en-US" b="1" u="sng" dirty="0" smtClean="0">
                <a:solidFill>
                  <a:srgbClr val="FF0000"/>
                </a:solidFill>
              </a:rPr>
              <a:t>smallest positive number </a:t>
            </a:r>
            <a:r>
              <a:rPr lang="en-US" b="1" dirty="0" smtClean="0">
                <a:solidFill>
                  <a:srgbClr val="0000FF"/>
                </a:solidFill>
              </a:rPr>
              <a:t>such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that                                                        ) you only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need to graph      over the interval                ,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because it repeats itself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done with </a:t>
            </a:r>
            <a:r>
              <a:rPr lang="en-US" b="1" dirty="0">
                <a:solidFill>
                  <a:srgbClr val="FF6600"/>
                </a:solidFill>
              </a:rPr>
              <a:t>hints, tips, rules to follow, and some smart </a:t>
            </a:r>
            <a:r>
              <a:rPr lang="en-US" b="1" dirty="0" smtClean="0">
                <a:solidFill>
                  <a:srgbClr val="FF6600"/>
                </a:solidFill>
              </a:rPr>
              <a:t>advice</a:t>
            </a:r>
            <a:r>
              <a:rPr lang="en-US" b="1" dirty="0" smtClean="0">
                <a:solidFill>
                  <a:srgbClr val="0000FF"/>
                </a:solidFill>
              </a:rPr>
              <a:t>, now we work, on the board, a couple of examples. The equations are: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and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963" y="486029"/>
            <a:ext cx="338074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363" y="1085342"/>
            <a:ext cx="338074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363" y="1510284"/>
            <a:ext cx="4871339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023" y="2058861"/>
            <a:ext cx="1290828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963" y="2153095"/>
            <a:ext cx="338074" cy="507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522" y="4953953"/>
            <a:ext cx="2289683" cy="13061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3240" y="4997006"/>
            <a:ext cx="2689225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1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614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graph of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838" y="-50800"/>
            <a:ext cx="2689225" cy="1260094"/>
          </a:xfrm>
          <a:prstGeom prst="rect">
            <a:avLst/>
          </a:prstGeom>
        </p:spPr>
      </p:pic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09" y="1465609"/>
            <a:ext cx="6076190" cy="51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26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5541</TotalTime>
  <Words>281</Words>
  <Application>Microsoft Macintosh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A B C’s of Graphing (Tips to follow)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606</cp:revision>
  <dcterms:created xsi:type="dcterms:W3CDTF">2011-08-21T14:29:24Z</dcterms:created>
  <dcterms:modified xsi:type="dcterms:W3CDTF">2011-10-26T20:25:10Z</dcterms:modified>
</cp:coreProperties>
</file>